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  <p:sldMasterId id="2147483713" r:id="rId6"/>
    <p:sldMasterId id="2147483661" r:id="rId7"/>
    <p:sldMasterId id="2147483674" r:id="rId8"/>
    <p:sldMasterId id="2147483687" r:id="rId9"/>
    <p:sldMasterId id="2147483700" r:id="rId10"/>
    <p:sldMasterId id="2147483774" r:id="rId11"/>
  </p:sldMasterIdLst>
  <p:notesMasterIdLst>
    <p:notesMasterId r:id="rId32"/>
  </p:notesMasterIdLst>
  <p:handoutMasterIdLst>
    <p:handoutMasterId r:id="rId33"/>
  </p:handoutMasterIdLst>
  <p:sldIdLst>
    <p:sldId id="256" r:id="rId12"/>
    <p:sldId id="293" r:id="rId13"/>
    <p:sldId id="294" r:id="rId14"/>
    <p:sldId id="295" r:id="rId15"/>
    <p:sldId id="296" r:id="rId16"/>
    <p:sldId id="297" r:id="rId17"/>
    <p:sldId id="306" r:id="rId18"/>
    <p:sldId id="307" r:id="rId19"/>
    <p:sldId id="308" r:id="rId20"/>
    <p:sldId id="323" r:id="rId21"/>
    <p:sldId id="33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Sam Beal" initials="SB" lastIdx="3" clrIdx="0">
    <p:extLst>
      <p:ext uri="{19B8F6BF-5375-455C-9EA6-DF929625EA0E}">
        <p15:presenceInfo xmlns:p15="http://schemas.microsoft.com/office/powerpoint/2012/main" userId="S::Sam.Beal@brighton-hove.gov.uk::d0618eb1-dee8-4a4a-9b5c-df20a1d9a3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CEEA"/>
    <a:srgbClr val="F58273"/>
    <a:srgbClr val="FFC36E"/>
    <a:srgbClr val="70C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306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C228A1-C8C1-4D5B-BC95-9859362EC969}" type="datetimeFigureOut">
              <a:rPr lang="en-GB"/>
              <a:pPr>
                <a:defRPr/>
              </a:pPr>
              <a:t>05/11/2020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E0B439-4E34-4AF1-8FA9-65376C902D5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858133-896E-4AA7-90E0-679D7BC1212F}" type="datetimeFigureOut">
              <a:rPr lang="en-GB"/>
              <a:pPr>
                <a:defRPr/>
              </a:pPr>
              <a:t>05/11/2020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A4CF90-B329-4493-B1AC-09E13516458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58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66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02634"/>
          </a:xfrm>
        </p:spPr>
        <p:txBody>
          <a:bodyPr vert="eaVert"/>
          <a:lstStyle>
            <a:lvl1pPr>
              <a:defRPr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602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5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068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01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52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05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038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925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147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91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950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692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60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978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74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80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02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602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044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130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444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95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541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16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8573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810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664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147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60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975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506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10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02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602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547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807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200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8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388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37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25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125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760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60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930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518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74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02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602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1757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1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908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064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361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198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602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89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997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046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60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0708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3934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71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5872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02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602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1731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64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54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60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62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F5827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219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82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6"/>
          <p:cNvSpPr txBox="1">
            <a:spLocks noChangeArrowheads="1"/>
          </p:cNvSpPr>
          <p:nvPr userDrawn="1"/>
        </p:nvSpPr>
        <p:spPr bwMode="auto">
          <a:xfrm>
            <a:off x="1403350" y="3573463"/>
            <a:ext cx="6840538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GB" altLang="en-US" sz="4800" smtClean="0">
                <a:solidFill>
                  <a:schemeClr val="bg1"/>
                </a:solidFill>
                <a:latin typeface="Arial" pitchFamily="34" charset="0"/>
              </a:rPr>
              <a:t>INSERT TITLE HERE</a:t>
            </a:r>
          </a:p>
        </p:txBody>
      </p:sp>
      <p:pic>
        <p:nvPicPr>
          <p:cNvPr id="102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23950"/>
            <a:ext cx="34925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pic>
        <p:nvPicPr>
          <p:cNvPr id="2052" name="Picture 2" descr="U:\Branding\2017 Brand Refresh\Logos\WW icon and texture\Transparent\WW-Icon-Texture-Coral-CMYK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949950"/>
            <a:ext cx="19970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81725"/>
            <a:ext cx="3479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582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58273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58273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58273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58273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b="7797"/>
          <a:stretch>
            <a:fillRect/>
          </a:stretch>
        </p:blipFill>
        <p:spPr bwMode="auto">
          <a:xfrm>
            <a:off x="0" y="5589588"/>
            <a:ext cx="675005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3783" b="6587"/>
          <a:stretch>
            <a:fillRect/>
          </a:stretch>
        </p:blipFill>
        <p:spPr bwMode="auto">
          <a:xfrm>
            <a:off x="6659563" y="5572125"/>
            <a:ext cx="24844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836613"/>
            <a:ext cx="63754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9"/>
          <p:cNvSpPr txBox="1">
            <a:spLocks noChangeArrowheads="1"/>
          </p:cNvSpPr>
          <p:nvPr userDrawn="1"/>
        </p:nvSpPr>
        <p:spPr bwMode="auto">
          <a:xfrm>
            <a:off x="2014538" y="5657850"/>
            <a:ext cx="5113337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GB" altLang="en-US" sz="2400" b="1" dirty="0" smtClean="0">
                <a:solidFill>
                  <a:schemeClr val="bg1"/>
                </a:solidFill>
              </a:rPr>
              <a:t>winstonswish.org</a:t>
            </a:r>
          </a:p>
          <a:p>
            <a:pPr algn="ctr">
              <a:defRPr/>
            </a:pPr>
            <a:r>
              <a:rPr lang="en-GB" altLang="en-US" sz="2400" b="1" dirty="0" smtClean="0">
                <a:solidFill>
                  <a:schemeClr val="bg1"/>
                </a:solidFill>
              </a:rPr>
              <a:t>info@winstonswish.org</a:t>
            </a:r>
          </a:p>
          <a:p>
            <a:pPr algn="ctr">
              <a:defRPr/>
            </a:pPr>
            <a:r>
              <a:rPr lang="en-GB" altLang="en-US" sz="2400" b="1" dirty="0" smtClean="0">
                <a:solidFill>
                  <a:schemeClr val="bg1"/>
                </a:solidFill>
              </a:rPr>
              <a:t>Freephone Helpline: 08088 020 021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82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pic>
        <p:nvPicPr>
          <p:cNvPr id="4100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81725"/>
            <a:ext cx="345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72175"/>
            <a:ext cx="1871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0C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pic>
        <p:nvPicPr>
          <p:cNvPr id="512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81725"/>
            <a:ext cx="345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72175"/>
            <a:ext cx="1871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0C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pic>
        <p:nvPicPr>
          <p:cNvPr id="6148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81725"/>
            <a:ext cx="345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72175"/>
            <a:ext cx="1871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3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pic>
        <p:nvPicPr>
          <p:cNvPr id="7172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81725"/>
            <a:ext cx="345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72175"/>
            <a:ext cx="1871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b="7797"/>
          <a:stretch>
            <a:fillRect/>
          </a:stretch>
        </p:blipFill>
        <p:spPr bwMode="auto">
          <a:xfrm>
            <a:off x="0" y="5589588"/>
            <a:ext cx="675005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3783" b="6587"/>
          <a:stretch>
            <a:fillRect/>
          </a:stretch>
        </p:blipFill>
        <p:spPr bwMode="auto">
          <a:xfrm>
            <a:off x="6659563" y="5572125"/>
            <a:ext cx="24844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836613"/>
            <a:ext cx="63754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9"/>
          <p:cNvSpPr txBox="1">
            <a:spLocks noChangeArrowheads="1"/>
          </p:cNvSpPr>
          <p:nvPr userDrawn="1"/>
        </p:nvSpPr>
        <p:spPr bwMode="auto">
          <a:xfrm>
            <a:off x="2014538" y="5657850"/>
            <a:ext cx="5113337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GB" altLang="en-US" sz="2400" b="1" dirty="0" smtClean="0">
                <a:solidFill>
                  <a:schemeClr val="bg1"/>
                </a:solidFill>
              </a:rPr>
              <a:t>winstonswish.org</a:t>
            </a:r>
          </a:p>
          <a:p>
            <a:pPr algn="ctr">
              <a:defRPr/>
            </a:pPr>
            <a:r>
              <a:rPr lang="en-GB" altLang="en-US" sz="2400" b="1" dirty="0" smtClean="0">
                <a:solidFill>
                  <a:schemeClr val="bg1"/>
                </a:solidFill>
              </a:rPr>
              <a:t>info@winstonswish.org</a:t>
            </a:r>
          </a:p>
          <a:p>
            <a:pPr algn="ctr">
              <a:defRPr/>
            </a:pPr>
            <a:r>
              <a:rPr lang="en-GB" altLang="en-US" sz="2400" b="1" dirty="0" smtClean="0">
                <a:solidFill>
                  <a:schemeClr val="bg1"/>
                </a:solidFill>
              </a:rPr>
              <a:t>Freephone Helpline: 08088 020 021</a:t>
            </a:r>
          </a:p>
        </p:txBody>
      </p:sp>
    </p:spTree>
    <p:extLst>
      <p:ext uri="{BB962C8B-B14F-4D97-AF65-F5344CB8AC3E}">
        <p14:creationId xmlns:p14="http://schemas.microsoft.com/office/powerpoint/2010/main" val="40873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winstonswish.org/online-chat/" TargetMode="External"/><Relationship Id="rId5" Type="http://schemas.openxmlformats.org/officeDocument/2006/relationships/hyperlink" Target="mailto:ask@winstonswish.org" TargetMode="Externa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2874960"/>
            <a:ext cx="7772400" cy="1470025"/>
          </a:xfrm>
        </p:spPr>
        <p:txBody>
          <a:bodyPr/>
          <a:lstStyle/>
          <a:p>
            <a:pPr algn="ctr" eaLnBrk="1" hangingPunct="1"/>
            <a:r>
              <a:rPr lang="en-GB" altLang="en-US" dirty="0" smtClean="0">
                <a:solidFill>
                  <a:schemeClr val="bg1"/>
                </a:solidFill>
              </a:rPr>
              <a:t>Learning about loss and bereavement</a:t>
            </a:r>
          </a:p>
        </p:txBody>
      </p:sp>
      <p:pic>
        <p:nvPicPr>
          <p:cNvPr id="8195" name="Picture 2" descr="U:\Branding\2017 Brand Refresh\Logos\Primary logo\PNG\WW-Anton-Textured-Logo-Black-White-RGB-Tag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836712"/>
            <a:ext cx="30035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4344985"/>
            <a:ext cx="7990656" cy="177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582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58273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58273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58273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58273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</a:rPr>
              <a:t>Lesson </a:t>
            </a:r>
            <a:r>
              <a:rPr lang="en-GB" sz="1800" dirty="0">
                <a:solidFill>
                  <a:schemeClr val="bg1"/>
                </a:solidFill>
              </a:rPr>
              <a:t>resource for KS2</a:t>
            </a:r>
          </a:p>
          <a:p>
            <a:pPr algn="ctr"/>
            <a:r>
              <a:rPr lang="en-GB" sz="1800" dirty="0" smtClean="0">
                <a:solidFill>
                  <a:schemeClr val="bg1"/>
                </a:solidFill>
              </a:rPr>
              <a:t>Lesson 1 of 2</a:t>
            </a:r>
          </a:p>
          <a:p>
            <a:pPr algn="ctr"/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altLang="en-US" sz="1400" b="0" dirty="0">
                <a:solidFill>
                  <a:schemeClr val="bg1"/>
                </a:solidFill>
              </a:rPr>
              <a:t>Developed in conjunction with Brighton &amp; Hove City Council PSHE Team </a:t>
            </a:r>
          </a:p>
          <a:p>
            <a:pPr algn="ctr"/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5863" y="1415801"/>
            <a:ext cx="671995" cy="1116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160" y="2862454"/>
            <a:ext cx="772050" cy="1296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4672" y="1335895"/>
            <a:ext cx="651059" cy="247715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70B0DF8-2C64-491F-A07B-6548150C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74" y="555732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Match the words and definitions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DDF52-2EC9-45A2-A682-15E5A2C7E44A}"/>
              </a:ext>
            </a:extLst>
          </p:cNvPr>
          <p:cNvSpPr txBox="1"/>
          <p:nvPr/>
        </p:nvSpPr>
        <p:spPr>
          <a:xfrm>
            <a:off x="797751" y="2290649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</a:rPr>
              <a:t>Bereavement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7EDA9-C8AB-429C-B6F6-7CF976E4CA86}"/>
              </a:ext>
            </a:extLst>
          </p:cNvPr>
          <p:cNvSpPr txBox="1"/>
          <p:nvPr/>
        </p:nvSpPr>
        <p:spPr>
          <a:xfrm>
            <a:off x="7548300" y="1669468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</a:rPr>
              <a:t>Loss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007C70-D707-4589-838F-87099B8B91A0}"/>
              </a:ext>
            </a:extLst>
          </p:cNvPr>
          <p:cNvSpPr txBox="1"/>
          <p:nvPr/>
        </p:nvSpPr>
        <p:spPr>
          <a:xfrm>
            <a:off x="2621313" y="3239337"/>
            <a:ext cx="108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Grief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068" y="3629894"/>
            <a:ext cx="854476" cy="24934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068" y="4328857"/>
            <a:ext cx="854476" cy="2493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2891" y="4812941"/>
            <a:ext cx="2096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fact or process of losing something or someone</a:t>
            </a:r>
          </a:p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130" y="2820331"/>
            <a:ext cx="856010" cy="32580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129" y="3596408"/>
            <a:ext cx="856010" cy="3258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81144" y="4282343"/>
            <a:ext cx="2911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</a:t>
            </a:r>
            <a:r>
              <a:rPr lang="en-GB" dirty="0" smtClean="0"/>
              <a:t>s </a:t>
            </a:r>
            <a:r>
              <a:rPr lang="en-GB" dirty="0"/>
              <a:t>the way someone feels, including intense sadness and a range of other feelings, after someone has died</a:t>
            </a:r>
          </a:p>
          <a:p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7687" y="1013479"/>
            <a:ext cx="853726" cy="29226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4280" y="1822991"/>
            <a:ext cx="853726" cy="29226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34576" y="2403826"/>
            <a:ext cx="2493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is the term to describe the experience of having someone important die</a:t>
            </a:r>
          </a:p>
        </p:txBody>
      </p:sp>
    </p:spTree>
    <p:extLst>
      <p:ext uri="{BB962C8B-B14F-4D97-AF65-F5344CB8AC3E}">
        <p14:creationId xmlns:p14="http://schemas.microsoft.com/office/powerpoint/2010/main" val="13703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5863" y="1415801"/>
            <a:ext cx="671995" cy="1116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160" y="2862454"/>
            <a:ext cx="772050" cy="1296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4672" y="1335895"/>
            <a:ext cx="651059" cy="247715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70B0DF8-2C64-491F-A07B-6548150C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74" y="555732"/>
            <a:ext cx="8229600" cy="1143000"/>
          </a:xfrm>
        </p:spPr>
        <p:txBody>
          <a:bodyPr/>
          <a:lstStyle/>
          <a:p>
            <a:r>
              <a:rPr lang="en-GB" b="1" dirty="0"/>
              <a:t>Match the words and definitions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DDF52-2EC9-45A2-A682-15E5A2C7E44A}"/>
              </a:ext>
            </a:extLst>
          </p:cNvPr>
          <p:cNvSpPr txBox="1"/>
          <p:nvPr/>
        </p:nvSpPr>
        <p:spPr>
          <a:xfrm>
            <a:off x="766152" y="2290649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</a:rPr>
              <a:t>Bereavement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7EDA9-C8AB-429C-B6F6-7CF976E4CA86}"/>
              </a:ext>
            </a:extLst>
          </p:cNvPr>
          <p:cNvSpPr txBox="1"/>
          <p:nvPr/>
        </p:nvSpPr>
        <p:spPr>
          <a:xfrm>
            <a:off x="7634536" y="1689834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Loss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007C70-D707-4589-838F-87099B8B91A0}"/>
              </a:ext>
            </a:extLst>
          </p:cNvPr>
          <p:cNvSpPr txBox="1"/>
          <p:nvPr/>
        </p:nvSpPr>
        <p:spPr>
          <a:xfrm>
            <a:off x="2634504" y="3239337"/>
            <a:ext cx="108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Grief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068" y="3629894"/>
            <a:ext cx="854476" cy="24934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068" y="4328857"/>
            <a:ext cx="854476" cy="2493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2335" y="4565182"/>
            <a:ext cx="2096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the fact or process of losing something or someone</a:t>
            </a:r>
          </a:p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130" y="2820331"/>
            <a:ext cx="856010" cy="32580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129" y="3596408"/>
            <a:ext cx="856010" cy="3258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52319" y="4093970"/>
            <a:ext cx="2911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i</a:t>
            </a:r>
            <a:r>
              <a:rPr lang="en-GB" dirty="0" smtClean="0">
                <a:latin typeface="Arial" panose="020B0604020202020204" pitchFamily="34" charset="0"/>
              </a:rPr>
              <a:t>s </a:t>
            </a:r>
            <a:r>
              <a:rPr lang="en-GB" dirty="0">
                <a:latin typeface="Arial" panose="020B0604020202020204" pitchFamily="34" charset="0"/>
              </a:rPr>
              <a:t>the way someone feels, including intense sadness and a range of other feelings, after someone has died</a:t>
            </a:r>
          </a:p>
          <a:p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7687" y="1013479"/>
            <a:ext cx="853726" cy="29226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4280" y="1822991"/>
            <a:ext cx="853726" cy="29226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57097" y="2246831"/>
            <a:ext cx="2493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is the term to describe the experience of having someone important die</a:t>
            </a:r>
          </a:p>
        </p:txBody>
      </p:sp>
      <p:sp>
        <p:nvSpPr>
          <p:cNvPr id="11" name="Freeform 10"/>
          <p:cNvSpPr/>
          <p:nvPr/>
        </p:nvSpPr>
        <p:spPr>
          <a:xfrm>
            <a:off x="3370217" y="2272937"/>
            <a:ext cx="4351109" cy="2525486"/>
          </a:xfrm>
          <a:custGeom>
            <a:avLst/>
            <a:gdLst>
              <a:gd name="connsiteX0" fmla="*/ 0 w 4351109"/>
              <a:gd name="connsiteY0" fmla="*/ 2525486 h 2525486"/>
              <a:gd name="connsiteX1" fmla="*/ 2020389 w 4351109"/>
              <a:gd name="connsiteY1" fmla="*/ 1654629 h 2525486"/>
              <a:gd name="connsiteX2" fmla="*/ 4005943 w 4351109"/>
              <a:gd name="connsiteY2" fmla="*/ 1567543 h 2525486"/>
              <a:gd name="connsiteX3" fmla="*/ 4336869 w 4351109"/>
              <a:gd name="connsiteY3" fmla="*/ 0 h 2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1109" h="2525486">
                <a:moveTo>
                  <a:pt x="0" y="2525486"/>
                </a:moveTo>
                <a:cubicBezTo>
                  <a:pt x="676366" y="2169886"/>
                  <a:pt x="1352732" y="1814286"/>
                  <a:pt x="2020389" y="1654629"/>
                </a:cubicBezTo>
                <a:cubicBezTo>
                  <a:pt x="2688046" y="1494972"/>
                  <a:pt x="3619863" y="1843314"/>
                  <a:pt x="4005943" y="1567543"/>
                </a:cubicBezTo>
                <a:cubicBezTo>
                  <a:pt x="4392023" y="1291772"/>
                  <a:pt x="4364446" y="645886"/>
                  <a:pt x="4336869" y="0"/>
                </a:cubicBezTo>
              </a:path>
            </a:pathLst>
          </a:custGeom>
          <a:noFill/>
          <a:ln>
            <a:solidFill>
              <a:srgbClr val="70CE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3762103" y="3805646"/>
            <a:ext cx="1680754" cy="1273588"/>
          </a:xfrm>
          <a:custGeom>
            <a:avLst/>
            <a:gdLst>
              <a:gd name="connsiteX0" fmla="*/ 0 w 1680754"/>
              <a:gd name="connsiteY0" fmla="*/ 0 h 1273588"/>
              <a:gd name="connsiteX1" fmla="*/ 452846 w 1680754"/>
              <a:gd name="connsiteY1" fmla="*/ 1262743 h 1273588"/>
              <a:gd name="connsiteX2" fmla="*/ 1680754 w 1680754"/>
              <a:gd name="connsiteY2" fmla="*/ 644434 h 1273588"/>
              <a:gd name="connsiteX3" fmla="*/ 1680754 w 1680754"/>
              <a:gd name="connsiteY3" fmla="*/ 644434 h 127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0754" h="1273588">
                <a:moveTo>
                  <a:pt x="0" y="0"/>
                </a:moveTo>
                <a:cubicBezTo>
                  <a:pt x="86360" y="577668"/>
                  <a:pt x="172720" y="1155337"/>
                  <a:pt x="452846" y="1262743"/>
                </a:cubicBezTo>
                <a:cubicBezTo>
                  <a:pt x="732972" y="1370149"/>
                  <a:pt x="1680754" y="644434"/>
                  <a:pt x="1680754" y="644434"/>
                </a:cubicBezTo>
                <a:lnTo>
                  <a:pt x="1680754" y="644434"/>
                </a:lnTo>
              </a:path>
            </a:pathLst>
          </a:custGeom>
          <a:noFill/>
          <a:ln>
            <a:solidFill>
              <a:srgbClr val="70C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3248297" y="2111186"/>
            <a:ext cx="984069" cy="649431"/>
          </a:xfrm>
          <a:custGeom>
            <a:avLst/>
            <a:gdLst>
              <a:gd name="connsiteX0" fmla="*/ 0 w 984069"/>
              <a:gd name="connsiteY0" fmla="*/ 274963 h 649431"/>
              <a:gd name="connsiteX1" fmla="*/ 426720 w 984069"/>
              <a:gd name="connsiteY1" fmla="*/ 13705 h 649431"/>
              <a:gd name="connsiteX2" fmla="*/ 984069 w 984069"/>
              <a:gd name="connsiteY2" fmla="*/ 649431 h 649431"/>
              <a:gd name="connsiteX3" fmla="*/ 984069 w 984069"/>
              <a:gd name="connsiteY3" fmla="*/ 649431 h 64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069" h="649431">
                <a:moveTo>
                  <a:pt x="0" y="274963"/>
                </a:moveTo>
                <a:cubicBezTo>
                  <a:pt x="131354" y="113128"/>
                  <a:pt x="262709" y="-48706"/>
                  <a:pt x="426720" y="13705"/>
                </a:cubicBezTo>
                <a:cubicBezTo>
                  <a:pt x="590732" y="76116"/>
                  <a:pt x="984069" y="649431"/>
                  <a:pt x="984069" y="649431"/>
                </a:cubicBezTo>
                <a:lnTo>
                  <a:pt x="984069" y="649431"/>
                </a:lnTo>
              </a:path>
            </a:pathLst>
          </a:custGeom>
          <a:noFill/>
          <a:ln>
            <a:solidFill>
              <a:srgbClr val="F582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10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D2FC-3F48-46DE-8CC5-76251995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57200"/>
            <a:ext cx="8229600" cy="1143000"/>
          </a:xfrm>
        </p:spPr>
        <p:txBody>
          <a:bodyPr/>
          <a:lstStyle/>
          <a:p>
            <a:r>
              <a:rPr lang="en-GB" dirty="0"/>
              <a:t>Growing our understanding of the feelings of grief and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B3AE2-5877-461E-B77E-AFE0175B2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51" y="1844824"/>
            <a:ext cx="3992268" cy="425031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600" dirty="0"/>
              <a:t>The story includes the death of a loved grown up. </a:t>
            </a:r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 main character has happy and sad feelings.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 story has a hopeful ending.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might have strong or difficult feelings listening to the story and that is </a:t>
            </a:r>
            <a:r>
              <a:rPr lang="en-GB" sz="3600" dirty="0" smtClean="0"/>
              <a:t>OK.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It is </a:t>
            </a:r>
            <a:r>
              <a:rPr lang="en-GB" sz="3600" dirty="0" smtClean="0"/>
              <a:t>ok </a:t>
            </a:r>
            <a:r>
              <a:rPr lang="en-GB" sz="3600" dirty="0"/>
              <a:t>to ask for help or ask questions if you need to.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80022-FF1D-416F-99A5-EF022AD053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6096" y="1772816"/>
            <a:ext cx="3390765" cy="4093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86893F-EEBC-4E24-98E4-2A678ACBB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344" y="4221088"/>
            <a:ext cx="724725" cy="816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8A2D01-949D-418D-89E4-505957FC1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819" y="2276872"/>
            <a:ext cx="763590" cy="7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1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D2FC-3F48-46DE-8CC5-76251995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GB" dirty="0"/>
              <a:t>First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B3AE2-5877-461E-B77E-AFE0175B2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681" y="1573956"/>
            <a:ext cx="4320480" cy="43720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What are your first thoughts about the story?</a:t>
            </a:r>
          </a:p>
          <a:p>
            <a:endParaRPr lang="en-GB" dirty="0"/>
          </a:p>
          <a:p>
            <a:r>
              <a:rPr lang="en-GB" dirty="0"/>
              <a:t>What did you like?</a:t>
            </a:r>
          </a:p>
          <a:p>
            <a:r>
              <a:rPr lang="en-GB" dirty="0"/>
              <a:t>What didn’t you like?</a:t>
            </a:r>
          </a:p>
          <a:p>
            <a:pPr lvl="0"/>
            <a:r>
              <a:rPr lang="en-GB" dirty="0"/>
              <a:t>Can you explain what happened in the story?</a:t>
            </a:r>
          </a:p>
          <a:p>
            <a:pPr lvl="0"/>
            <a:r>
              <a:rPr lang="en-GB" dirty="0"/>
              <a:t>Can you describe the feelings in the book?</a:t>
            </a:r>
          </a:p>
          <a:p>
            <a:pPr lvl="0"/>
            <a:r>
              <a:rPr lang="en-GB" dirty="0"/>
              <a:t>Do you have any questions about the story?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80022-FF1D-416F-99A5-EF022AD053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89618" y="1649212"/>
            <a:ext cx="3497182" cy="42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469B7-0E45-4D89-9CAD-4DE27E96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85" y="424354"/>
            <a:ext cx="8229600" cy="1143000"/>
          </a:xfrm>
        </p:spPr>
        <p:txBody>
          <a:bodyPr/>
          <a:lstStyle/>
          <a:p>
            <a:r>
              <a:rPr lang="en-GB" dirty="0">
                <a:ea typeface="Verdana" panose="020B0604030504040204" pitchFamily="34" charset="0"/>
              </a:rPr>
              <a:t>Let’s fill our bottles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D4523-4C99-4B19-8C21-A38BF6793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8839"/>
            <a:ext cx="4038600" cy="3816425"/>
          </a:xfrm>
        </p:spPr>
        <p:txBody>
          <a:bodyPr/>
          <a:lstStyle/>
          <a:p>
            <a:r>
              <a:rPr lang="en-GB" dirty="0"/>
              <a:t>Draw and write the feelings that were in the story.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04" t="680" r="1657"/>
          <a:stretch/>
        </p:blipFill>
        <p:spPr>
          <a:xfrm>
            <a:off x="5220072" y="1628800"/>
            <a:ext cx="2952328" cy="41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9B70B-A304-45F1-A788-49DDF938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73" y="262882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Do you agree or disagree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77AA7-AC26-422B-8C35-8E2B4CEEF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372" y="1988839"/>
            <a:ext cx="4457667" cy="3960441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ea typeface="Verdana" panose="020B0604030504040204" pitchFamily="34" charset="0"/>
              </a:rPr>
              <a:t>If you hide your sad feelings, you won’t feel upset </a:t>
            </a:r>
            <a:r>
              <a:rPr lang="en-GB" dirty="0" smtClean="0">
                <a:ea typeface="Verdana" panose="020B0604030504040204" pitchFamily="34" charset="0"/>
              </a:rPr>
              <a:t>anymore.</a:t>
            </a:r>
          </a:p>
          <a:p>
            <a:endParaRPr lang="en-GB" dirty="0">
              <a:ea typeface="Verdana" panose="020B0604030504040204" pitchFamily="34" charset="0"/>
            </a:endParaRPr>
          </a:p>
          <a:p>
            <a:r>
              <a:rPr lang="en-GB" dirty="0">
                <a:ea typeface="Verdana" panose="020B0604030504040204" pitchFamily="34" charset="0"/>
              </a:rPr>
              <a:t>It is </a:t>
            </a:r>
            <a:r>
              <a:rPr lang="en-GB" dirty="0" smtClean="0">
                <a:ea typeface="Verdana" panose="020B0604030504040204" pitchFamily="34" charset="0"/>
              </a:rPr>
              <a:t>OK </a:t>
            </a:r>
            <a:r>
              <a:rPr lang="en-GB" dirty="0">
                <a:ea typeface="Verdana" panose="020B0604030504040204" pitchFamily="34" charset="0"/>
              </a:rPr>
              <a:t>to be sad, and it can help to cry, and share your </a:t>
            </a:r>
            <a:r>
              <a:rPr lang="en-GB" dirty="0" smtClean="0">
                <a:ea typeface="Verdana" panose="020B0604030504040204" pitchFamily="34" charset="0"/>
              </a:rPr>
              <a:t>feelings.</a:t>
            </a:r>
          </a:p>
          <a:p>
            <a:pPr marL="0" indent="0">
              <a:buNone/>
            </a:pPr>
            <a:r>
              <a:rPr lang="en-GB" dirty="0" smtClean="0">
                <a:ea typeface="Verdana" panose="020B0604030504040204" pitchFamily="34" charset="0"/>
              </a:rPr>
              <a:t> </a:t>
            </a:r>
            <a:endParaRPr lang="en-GB" dirty="0">
              <a:ea typeface="Verdana" panose="020B0604030504040204" pitchFamily="34" charset="0"/>
            </a:endParaRPr>
          </a:p>
          <a:p>
            <a:r>
              <a:rPr lang="en-GB" dirty="0">
                <a:ea typeface="Verdana" panose="020B0604030504040204" pitchFamily="34" charset="0"/>
              </a:rPr>
              <a:t>It is </a:t>
            </a:r>
            <a:r>
              <a:rPr lang="en-GB" dirty="0" smtClean="0">
                <a:ea typeface="Verdana" panose="020B0604030504040204" pitchFamily="34" charset="0"/>
              </a:rPr>
              <a:t>OK </a:t>
            </a:r>
            <a:r>
              <a:rPr lang="en-GB" dirty="0">
                <a:ea typeface="Verdana" panose="020B0604030504040204" pitchFamily="34" charset="0"/>
              </a:rPr>
              <a:t>to be happy sometimes when someone you loved has </a:t>
            </a:r>
            <a:r>
              <a:rPr lang="en-GB" dirty="0" smtClean="0">
                <a:ea typeface="Verdana" panose="020B0604030504040204" pitchFamily="34" charset="0"/>
              </a:rPr>
              <a:t>died.</a:t>
            </a:r>
            <a:endParaRPr lang="en-GB" dirty="0">
              <a:ea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CFE94-7416-429A-9C2D-EB955C5D4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032" y="1556792"/>
            <a:ext cx="4038600" cy="42050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Agree__________ 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BCA08-A528-4845-9472-75CB375D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891" y="2706219"/>
            <a:ext cx="1876882" cy="25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C0E1-26E0-4CA5-B32D-400615C517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1083" y="822943"/>
            <a:ext cx="7886700" cy="994172"/>
          </a:xfrm>
        </p:spPr>
        <p:txBody>
          <a:bodyPr>
            <a:noAutofit/>
          </a:bodyPr>
          <a:lstStyle/>
          <a:p>
            <a:r>
              <a:rPr lang="en-GB" sz="3200" dirty="0"/>
              <a:t>At the end of the story the young girl unlocks her heart from the bottle and re-discovers her joy and curiosity in the world.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D3BA3-0663-4C21-AE82-1EFC605E86A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652120" y="2780928"/>
            <a:ext cx="3312368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Write </a:t>
            </a:r>
            <a:r>
              <a:rPr lang="en-GB" sz="2400" dirty="0"/>
              <a:t>all the things you are curious about, interested in or make your feel joy around the outside of the bottle.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30628-E364-48FB-8B4D-B8B1A1E0D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33" y="2492896"/>
            <a:ext cx="3886200" cy="3347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8636E5-ABD9-4563-BEB2-31DA94F3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73" y="3111409"/>
            <a:ext cx="1135647" cy="19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D8F6-5CA4-4FDA-A843-7DBCD2FC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8" y="476672"/>
            <a:ext cx="8229600" cy="1143000"/>
          </a:xfrm>
        </p:spPr>
        <p:txBody>
          <a:bodyPr/>
          <a:lstStyle/>
          <a:p>
            <a:r>
              <a:rPr lang="en-GB" sz="4000" dirty="0"/>
              <a:t>How has our learning grown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F91F2-BB4D-4B72-A024-202454A57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89" y="1844824"/>
            <a:ext cx="4459760" cy="40364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ea typeface="Verdana" panose="020B0604030504040204" pitchFamily="34" charset="0"/>
              </a:rPr>
              <a:t>What have you found out about loss and how a bereavement can affect someone’s feelings?</a:t>
            </a:r>
          </a:p>
          <a:p>
            <a:pPr marL="0" indent="0">
              <a:buNone/>
            </a:pPr>
            <a:r>
              <a:rPr lang="en-GB" sz="2400" b="1" dirty="0">
                <a:ea typeface="Verdana" panose="020B0604030504040204" pitchFamily="34" charset="0"/>
              </a:rPr>
              <a:t>	</a:t>
            </a:r>
            <a:r>
              <a:rPr lang="en-GB" sz="2400" b="1" dirty="0" smtClean="0">
                <a:ea typeface="Verdana" panose="020B0604030504040204" pitchFamily="34" charset="0"/>
              </a:rPr>
              <a:t>I </a:t>
            </a:r>
            <a:r>
              <a:rPr lang="en-GB" sz="2400" b="1" dirty="0">
                <a:ea typeface="Verdana" panose="020B0604030504040204" pitchFamily="34" charset="0"/>
              </a:rPr>
              <a:t>have found out that loss can make someone feel …</a:t>
            </a:r>
          </a:p>
          <a:p>
            <a:pPr marL="0" indent="0">
              <a:buNone/>
            </a:pPr>
            <a:endParaRPr lang="en-GB" i="1" dirty="0"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ea typeface="Verdana" panose="020B0604030504040204" pitchFamily="34" charset="0"/>
              </a:rPr>
              <a:t>What have you found out about what helps with sad feelings?</a:t>
            </a:r>
          </a:p>
          <a:p>
            <a:pPr marL="0" indent="0">
              <a:buNone/>
            </a:pPr>
            <a:r>
              <a:rPr lang="en-GB" sz="2600" b="1" i="1" dirty="0" smtClean="0">
                <a:ea typeface="Verdana" panose="020B0604030504040204" pitchFamily="34" charset="0"/>
              </a:rPr>
              <a:t>	</a:t>
            </a:r>
            <a:r>
              <a:rPr lang="en-GB" sz="2400" b="1" dirty="0" smtClean="0">
                <a:ea typeface="Verdana" panose="020B0604030504040204" pitchFamily="34" charset="0"/>
              </a:rPr>
              <a:t>I </a:t>
            </a:r>
            <a:r>
              <a:rPr lang="en-GB" sz="2400" b="1" dirty="0">
                <a:ea typeface="Verdana" panose="020B0604030504040204" pitchFamily="34" charset="0"/>
              </a:rPr>
              <a:t>have found out that…</a:t>
            </a:r>
          </a:p>
          <a:p>
            <a:pPr marL="0" indent="0">
              <a:buNone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A0D02D-0C76-4924-A170-F1E4419B91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4048" y="1537422"/>
            <a:ext cx="1931780" cy="2331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883A4-9583-48B2-AC67-6CB76AAA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76" y="3501008"/>
            <a:ext cx="2060012" cy="22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6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6" y="4149080"/>
            <a:ext cx="1786647" cy="1262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1038" y="2418994"/>
            <a:ext cx="2771789" cy="4099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FD168D-442B-4ED9-85A6-666A79D07E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6266" y="315917"/>
            <a:ext cx="8093075" cy="993775"/>
          </a:xfrm>
        </p:spPr>
        <p:txBody>
          <a:bodyPr/>
          <a:lstStyle/>
          <a:p>
            <a:r>
              <a:rPr lang="en-GB" b="1"/>
              <a:t>It’s </a:t>
            </a:r>
            <a:r>
              <a:rPr lang="en-GB" smtClean="0"/>
              <a:t>OK</a:t>
            </a:r>
            <a:r>
              <a:rPr lang="en-GB" b="1" smtClean="0"/>
              <a:t> </a:t>
            </a:r>
            <a:r>
              <a:rPr lang="en-GB" b="1" dirty="0"/>
              <a:t>to ask for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EDDF2-18CF-4175-9AC8-CDAAA7604A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1520" y="548680"/>
            <a:ext cx="4968552" cy="3600400"/>
          </a:xfrm>
        </p:spPr>
        <p:txBody>
          <a:bodyPr>
            <a:normAutofit fontScale="55000" lnSpcReduction="20000"/>
          </a:bodyPr>
          <a:lstStyle/>
          <a:p>
            <a:endParaRPr lang="en-GB" dirty="0">
              <a:latin typeface="Verdana Pro" panose="020B0604030504040204" pitchFamily="34" charset="0"/>
            </a:endParaRPr>
          </a:p>
          <a:p>
            <a:endParaRPr lang="en-GB" dirty="0">
              <a:latin typeface="Verdana Pro" panose="020B0604030504040204" pitchFamily="34" charset="0"/>
            </a:endParaRPr>
          </a:p>
          <a:p>
            <a:endParaRPr lang="en-GB" dirty="0">
              <a:latin typeface="Verdana Pro" panose="020B0604030504040204" pitchFamily="34" charset="0"/>
            </a:endParaRPr>
          </a:p>
          <a:p>
            <a:endParaRPr lang="en-GB" dirty="0">
              <a:latin typeface="Verdana Pro" panose="020B0604030504040204" pitchFamily="34" charset="0"/>
            </a:endParaRPr>
          </a:p>
          <a:p>
            <a:r>
              <a:rPr lang="en-GB" altLang="en-US" sz="4200" b="1" dirty="0"/>
              <a:t>If you are left with strong feelings or if you have a question, who could you talk to?</a:t>
            </a:r>
          </a:p>
          <a:p>
            <a:endParaRPr lang="en-GB" altLang="en-US" sz="4200" b="1" dirty="0"/>
          </a:p>
          <a:p>
            <a:r>
              <a:rPr lang="en-GB" altLang="en-US" sz="4200" b="1" dirty="0"/>
              <a:t>Who could you talk to in school?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4A5F8-24C3-4CD6-9906-808E918EB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381" y="1214562"/>
            <a:ext cx="2188706" cy="1514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F39D9-EC74-465B-BFB7-740A51E0A2BF}"/>
              </a:ext>
            </a:extLst>
          </p:cNvPr>
          <p:cNvSpPr txBox="1"/>
          <p:nvPr/>
        </p:nvSpPr>
        <p:spPr>
          <a:xfrm>
            <a:off x="5148064" y="3181749"/>
            <a:ext cx="38446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Contact </a:t>
            </a:r>
            <a:r>
              <a:rPr lang="en-GB" b="1" dirty="0" err="1">
                <a:latin typeface="Arial" panose="020B0604020202020204" pitchFamily="34" charset="0"/>
              </a:rPr>
              <a:t>Childline</a:t>
            </a:r>
            <a:r>
              <a:rPr lang="en-GB" dirty="0">
                <a:latin typeface="Arial" panose="020B0604020202020204" pitchFamily="34" charset="0"/>
              </a:rPr>
              <a:t> or your parent/carer could get in touch with </a:t>
            </a:r>
            <a:r>
              <a:rPr lang="en-GB" b="1" dirty="0" smtClean="0">
                <a:latin typeface="Arial" panose="020B0604020202020204" pitchFamily="34" charset="0"/>
              </a:rPr>
              <a:t>Winston’s </a:t>
            </a:r>
            <a:r>
              <a:rPr lang="en-GB" b="1" dirty="0">
                <a:latin typeface="Arial" panose="020B0604020202020204" pitchFamily="34" charset="0"/>
              </a:rPr>
              <a:t>Wish</a:t>
            </a:r>
            <a:r>
              <a:rPr lang="en-GB" dirty="0" smtClean="0">
                <a:latin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</a:rPr>
              <a:t>By phone: 08088 020 021</a:t>
            </a:r>
          </a:p>
          <a:p>
            <a:r>
              <a:rPr lang="en-US" dirty="0" smtClean="0">
                <a:latin typeface="Arial" panose="020B0604020202020204" pitchFamily="34" charset="0"/>
              </a:rPr>
              <a:t>By email:</a:t>
            </a:r>
            <a:endParaRPr lang="en-GB" dirty="0">
              <a:latin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hlinkClick r:id="rId5"/>
              </a:rPr>
              <a:t>ask@winstonswish.org</a:t>
            </a:r>
            <a:r>
              <a:rPr lang="en-GB" dirty="0" smtClean="0">
                <a:latin typeface="Arial" panose="020B0604020202020204" pitchFamily="34" charset="0"/>
              </a:rPr>
              <a:t> </a:t>
            </a:r>
          </a:p>
          <a:p>
            <a:r>
              <a:rPr lang="en-GB" dirty="0" smtClean="0">
                <a:latin typeface="Arial" panose="020B0604020202020204" pitchFamily="34" charset="0"/>
              </a:rPr>
              <a:t>By </a:t>
            </a:r>
            <a:r>
              <a:rPr lang="en-GB" dirty="0">
                <a:latin typeface="Arial" panose="020B0604020202020204" pitchFamily="34" charset="0"/>
              </a:rPr>
              <a:t>online </a:t>
            </a:r>
            <a:r>
              <a:rPr lang="en-GB" dirty="0" smtClean="0">
                <a:latin typeface="Arial" panose="020B0604020202020204" pitchFamily="34" charset="0"/>
              </a:rPr>
              <a:t>chat: </a:t>
            </a:r>
            <a:r>
              <a:rPr lang="en-GB" dirty="0" smtClean="0">
                <a:latin typeface="Arial" panose="020B0604020202020204" pitchFamily="34" charset="0"/>
                <a:hlinkClick r:id="rId6"/>
              </a:rPr>
              <a:t>https</a:t>
            </a:r>
            <a:r>
              <a:rPr lang="en-GB" dirty="0">
                <a:latin typeface="Arial" panose="020B0604020202020204" pitchFamily="34" charset="0"/>
                <a:hlinkClick r:id="rId6"/>
              </a:rPr>
              <a:t>://www.winstonswish.org/online-chat/</a:t>
            </a:r>
            <a:r>
              <a:rPr lang="en-GB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497" y="4381843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It’s OK to ask for help</a:t>
            </a:r>
          </a:p>
          <a:p>
            <a:pPr algn="ctr"/>
            <a:endParaRPr lang="en-GB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Heart 8"/>
          <p:cNvSpPr/>
          <p:nvPr/>
        </p:nvSpPr>
        <p:spPr>
          <a:xfrm>
            <a:off x="1331640" y="5085184"/>
            <a:ext cx="145096" cy="144016"/>
          </a:xfrm>
          <a:prstGeom prst="hear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54646" y="3961696"/>
            <a:ext cx="1944215" cy="1449650"/>
            <a:chOff x="1583668" y="4181646"/>
            <a:chExt cx="1944215" cy="1449650"/>
          </a:xfrm>
        </p:grpSpPr>
        <p:sp>
          <p:nvSpPr>
            <p:cNvPr id="13" name="Oval Callout 12"/>
            <p:cNvSpPr/>
            <p:nvPr/>
          </p:nvSpPr>
          <p:spPr>
            <a:xfrm>
              <a:off x="1583668" y="4181646"/>
              <a:ext cx="1944215" cy="1449650"/>
            </a:xfrm>
            <a:prstGeom prst="wedgeEllipseCallout">
              <a:avLst>
                <a:gd name="adj1" fmla="val -47145"/>
                <a:gd name="adj2" fmla="val 74390"/>
              </a:avLst>
            </a:prstGeom>
            <a:solidFill>
              <a:srgbClr val="FFC36E"/>
            </a:solidFill>
            <a:ln>
              <a:solidFill>
                <a:srgbClr val="FFC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3" y="4306306"/>
              <a:ext cx="12961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Arial" panose="020B0604020202020204" pitchFamily="34" charset="0"/>
                </a:rPr>
                <a:t>“</a:t>
              </a:r>
              <a:r>
                <a:rPr lang="en-GB" sz="1200" b="1" dirty="0" smtClean="0">
                  <a:latin typeface="Arial" panose="020B0604020202020204" pitchFamily="34" charset="0"/>
                </a:rPr>
                <a:t>We can talk with someone about anything, even if it feels awful or small”</a:t>
              </a:r>
              <a:endParaRPr lang="en-GB" sz="12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763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562005"/>
            <a:ext cx="7886700" cy="993775"/>
          </a:xfrm>
        </p:spPr>
        <p:txBody>
          <a:bodyPr/>
          <a:lstStyle/>
          <a:p>
            <a:r>
              <a:rPr lang="en-GB" sz="4000" dirty="0"/>
              <a:t>Let’s do some calming breathing to finish our lesson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67544" y="1844824"/>
            <a:ext cx="4427984" cy="326231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Verdana Pro" panose="020B0604030504040204" pitchFamily="34" charset="0"/>
              </a:rPr>
              <a:t>Relaxation activity</a:t>
            </a:r>
          </a:p>
        </p:txBody>
      </p:sp>
      <p:sp>
        <p:nvSpPr>
          <p:cNvPr id="6" name="Isosceles Triangle 5"/>
          <p:cNvSpPr/>
          <p:nvPr/>
        </p:nvSpPr>
        <p:spPr>
          <a:xfrm>
            <a:off x="863588" y="2695464"/>
            <a:ext cx="3024336" cy="2520280"/>
          </a:xfrm>
          <a:prstGeom prst="triangle">
            <a:avLst/>
          </a:prstGeom>
          <a:noFill/>
          <a:ln w="76200">
            <a:solidFill>
              <a:srgbClr val="FFC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3534471">
            <a:off x="1913391" y="3741089"/>
            <a:ext cx="3302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58273"/>
                </a:solidFill>
                <a:latin typeface="Arial" panose="020B0604020202020204" pitchFamily="34" charset="0"/>
              </a:rPr>
              <a:t>Hold your breath &amp; smile</a:t>
            </a:r>
            <a:endParaRPr lang="en-GB" sz="2000" b="1" dirty="0">
              <a:solidFill>
                <a:srgbClr val="F58273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1376" y="5304186"/>
            <a:ext cx="175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58273"/>
                </a:solidFill>
                <a:latin typeface="Arial" panose="020B0604020202020204" pitchFamily="34" charset="0"/>
              </a:rPr>
              <a:t>Deep exhale</a:t>
            </a:r>
            <a:endParaRPr lang="en-GB" sz="2000" b="1" dirty="0">
              <a:solidFill>
                <a:srgbClr val="F58273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8154440">
            <a:off x="490542" y="3511896"/>
            <a:ext cx="1977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58273"/>
                </a:solidFill>
                <a:latin typeface="Arial" panose="020B0604020202020204" pitchFamily="34" charset="0"/>
              </a:rPr>
              <a:t>Deep inhale</a:t>
            </a:r>
            <a:endParaRPr lang="en-GB" sz="2000" b="1" dirty="0">
              <a:solidFill>
                <a:srgbClr val="F58273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72" y="2780928"/>
            <a:ext cx="3167380" cy="211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7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0FEB-918D-4A29-9107-32FC597C8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0690A-1101-4B6D-8726-7E1896A2C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58" y="1568188"/>
            <a:ext cx="8717942" cy="309726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Our learning question: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could loss </a:t>
            </a:r>
            <a:r>
              <a:rPr lang="en-GB" dirty="0" smtClean="0"/>
              <a:t>and bereavement affect someone’s feelings</a:t>
            </a:r>
            <a:r>
              <a:rPr lang="en-GB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913779"/>
            <a:ext cx="1812435" cy="1804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0" y="4051343"/>
            <a:ext cx="1454663" cy="1821582"/>
          </a:xfrm>
          <a:prstGeom prst="rect">
            <a:avLst/>
          </a:prstGeom>
        </p:spPr>
      </p:pic>
      <p:sp>
        <p:nvSpPr>
          <p:cNvPr id="10" name="Heart 9"/>
          <p:cNvSpPr/>
          <p:nvPr/>
        </p:nvSpPr>
        <p:spPr>
          <a:xfrm>
            <a:off x="3815916" y="4206050"/>
            <a:ext cx="1512168" cy="1512168"/>
          </a:xfrm>
          <a:prstGeom prst="heart">
            <a:avLst/>
          </a:prstGeom>
          <a:solidFill>
            <a:srgbClr val="F58273"/>
          </a:solidFill>
          <a:ln>
            <a:solidFill>
              <a:srgbClr val="F582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596336" y="-123358"/>
            <a:ext cx="1008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b="1" dirty="0" smtClean="0">
                <a:solidFill>
                  <a:srgbClr val="70CEEA"/>
                </a:solidFill>
                <a:latin typeface="Arial" panose="020B0604020202020204" pitchFamily="34" charset="0"/>
              </a:rPr>
              <a:t>?</a:t>
            </a:r>
            <a:endParaRPr lang="en-GB" sz="12000" b="1" dirty="0">
              <a:solidFill>
                <a:srgbClr val="70CEE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3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88085" y="620688"/>
            <a:ext cx="7886700" cy="994172"/>
          </a:xfrm>
        </p:spPr>
        <p:txBody>
          <a:bodyPr/>
          <a:lstStyle/>
          <a:p>
            <a:r>
              <a:rPr lang="en-GB" sz="3600" dirty="0">
                <a:ea typeface="Verdana" panose="020B0604030504040204" pitchFamily="34" charset="0"/>
              </a:rPr>
              <a:t>How can we make sure everyone feels safe and valued in this lesson?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0" y="2226468"/>
            <a:ext cx="3886200" cy="3685990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29" y="2060848"/>
            <a:ext cx="5842212" cy="35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396301" y="620688"/>
            <a:ext cx="8016436" cy="864096"/>
          </a:xfrm>
        </p:spPr>
        <p:txBody>
          <a:bodyPr/>
          <a:lstStyle/>
          <a:p>
            <a:r>
              <a:rPr lang="en-GB" sz="3600" dirty="0">
                <a:ea typeface="Verdana" panose="020B0604030504040204" pitchFamily="34" charset="0"/>
              </a:rPr>
              <a:t>How can we make sure everyone feels safe and valued in this lesson?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03103" y="1916832"/>
            <a:ext cx="4920092" cy="3600400"/>
          </a:xfrm>
        </p:spPr>
        <p:txBody>
          <a:bodyPr>
            <a:normAutofit fontScale="70000" lnSpcReduction="20000"/>
          </a:bodyPr>
          <a:lstStyle/>
          <a:p>
            <a:r>
              <a:rPr lang="en-GB" sz="2900" dirty="0" smtClean="0"/>
              <a:t>Confidentiality</a:t>
            </a:r>
          </a:p>
          <a:p>
            <a:r>
              <a:rPr lang="en-GB" sz="2900" dirty="0" smtClean="0">
                <a:ea typeface="Calibri" panose="020F0502020204030204" pitchFamily="34" charset="0"/>
              </a:rPr>
              <a:t>Listen to each other</a:t>
            </a:r>
          </a:p>
          <a:p>
            <a:r>
              <a:rPr lang="en-GB" sz="2900" dirty="0" smtClean="0"/>
              <a:t>Remember that everyone has the right to be heard and their opinion/beliefs respected</a:t>
            </a:r>
            <a:endParaRPr lang="en-GB" sz="2900" dirty="0" smtClean="0">
              <a:ea typeface="Calibri" panose="020F0502020204030204" pitchFamily="34" charset="0"/>
            </a:endParaRPr>
          </a:p>
          <a:p>
            <a:r>
              <a:rPr lang="en-GB" sz="2900" dirty="0" smtClean="0">
                <a:ea typeface="Calibri" panose="020F0502020204030204" pitchFamily="34" charset="0"/>
              </a:rPr>
              <a:t>Ask a question if you feel confused</a:t>
            </a:r>
          </a:p>
          <a:p>
            <a:r>
              <a:rPr lang="en-GB" sz="2900" dirty="0" smtClean="0">
                <a:ea typeface="Calibri" panose="020F0502020204030204" pitchFamily="34" charset="0"/>
              </a:rPr>
              <a:t>Ensure everyone has their chance to speak and avoid comments that may be harmful to others</a:t>
            </a:r>
          </a:p>
          <a:p>
            <a:r>
              <a:rPr lang="en-GB" sz="2900" dirty="0" smtClean="0"/>
              <a:t>We have the right to pass </a:t>
            </a:r>
          </a:p>
          <a:p>
            <a:r>
              <a:rPr lang="en-GB" sz="2900" dirty="0" smtClean="0">
                <a:ea typeface="Calibri" panose="020F0502020204030204" pitchFamily="34" charset="0"/>
              </a:rPr>
              <a:t>Be kind and respectful to anyone who does share feelings or thoughts today</a:t>
            </a:r>
          </a:p>
          <a:p>
            <a:pPr marL="0" indent="0">
              <a:spcAft>
                <a:spcPts val="0"/>
              </a:spcAft>
              <a:buNone/>
            </a:pPr>
            <a:endParaRPr lang="en-GB" sz="1400" dirty="0" smtClean="0">
              <a:ea typeface="Verdan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3D4739-0335-4410-B988-5148BDD22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688" y="4486557"/>
            <a:ext cx="1247193" cy="13187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060848"/>
            <a:ext cx="3840427" cy="230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980" y="5312820"/>
            <a:ext cx="59758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ea typeface="Verdana" panose="020B0604030504040204" pitchFamily="34" charset="0"/>
              </a:rPr>
              <a:t>Anything else that would help us to keep everyone feeling safe and valued?</a:t>
            </a:r>
            <a:endParaRPr lang="en-GB" sz="2000" b="1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3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D9E8-91EC-4653-AAD5-91229C35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143000"/>
          </a:xfrm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  <a:ea typeface="Verdana" panose="020B0604030504040204" pitchFamily="34" charset="0"/>
              </a:rPr>
              <a:t>How is Michael </a:t>
            </a:r>
            <a:r>
              <a:rPr lang="en-GB" sz="4000" dirty="0" smtClean="0">
                <a:solidFill>
                  <a:schemeClr val="bg1"/>
                </a:solidFill>
                <a:ea typeface="Verdana" panose="020B0604030504040204" pitchFamily="34" charset="0"/>
              </a:rPr>
              <a:t>Rosen feeling</a:t>
            </a:r>
            <a:r>
              <a:rPr lang="en-GB" sz="4000" dirty="0">
                <a:solidFill>
                  <a:schemeClr val="bg1"/>
                </a:solidFill>
                <a:ea typeface="Verdana" panose="020B0604030504040204" pitchFamily="34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3A18C5-8B6A-47CC-B281-2F8A199C0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90420"/>
            <a:ext cx="3528392" cy="4076121"/>
          </a:xfrm>
        </p:spPr>
      </p:pic>
    </p:spTree>
    <p:extLst>
      <p:ext uri="{BB962C8B-B14F-4D97-AF65-F5344CB8AC3E}">
        <p14:creationId xmlns:p14="http://schemas.microsoft.com/office/powerpoint/2010/main" val="36447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84D7-D5EE-4AF9-B63C-4096560150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232080"/>
            <a:ext cx="7886700" cy="993775"/>
          </a:xfrm>
        </p:spPr>
        <p:txBody>
          <a:bodyPr/>
          <a:lstStyle/>
          <a:p>
            <a:r>
              <a:rPr lang="en-GB" dirty="0"/>
              <a:t>What objects do we lose?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0B027F-19B3-48FC-AE5C-633DA801248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95536" y="4040663"/>
            <a:ext cx="3260725" cy="1939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D88860-A33A-4B63-B48D-4204E754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951" y="4797152"/>
            <a:ext cx="1306547" cy="1639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t="26586" r="12681"/>
          <a:stretch/>
        </p:blipFill>
        <p:spPr>
          <a:xfrm>
            <a:off x="2699792" y="1383768"/>
            <a:ext cx="2600770" cy="1524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33" y="3503560"/>
            <a:ext cx="2542993" cy="1695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3768"/>
            <a:ext cx="1832384" cy="244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06878"/>
            <a:ext cx="2439634" cy="1622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60" y="1383768"/>
            <a:ext cx="2482740" cy="16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8F96-A425-4C8E-A092-14B1DAF24AE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4207" y="454787"/>
            <a:ext cx="4691849" cy="110200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/>
              <a:t>Q. How do you think someone would feel if they lost the item in the picture? </a:t>
            </a:r>
          </a:p>
          <a:p>
            <a:endParaRPr lang="en-GB" sz="3800" dirty="0">
              <a:latin typeface="Verdana Pro" panose="020B0604030504040204" pitchFamily="34" charset="0"/>
            </a:endParaRPr>
          </a:p>
          <a:p>
            <a:endParaRPr lang="en-US" sz="3800" dirty="0" smtClean="0">
              <a:latin typeface="Verdana Pro" panose="020B0604030504040204" pitchFamily="34" charset="0"/>
            </a:endParaRPr>
          </a:p>
          <a:p>
            <a:endParaRPr lang="en-US" sz="3800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endParaRPr lang="en-GB" sz="3800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r>
              <a:rPr lang="en-GB" sz="3800" dirty="0">
                <a:latin typeface="Verdana Pro" panose="020B0604030504040204" pitchFamily="34" charset="0"/>
              </a:rPr>
              <a:t/>
            </a:r>
            <a:br>
              <a:rPr lang="en-GB" sz="3800" dirty="0">
                <a:latin typeface="Verdana Pro" panose="020B0604030504040204" pitchFamily="34" charset="0"/>
              </a:rPr>
            </a:br>
            <a:endParaRPr lang="en-GB" sz="3800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Verdana Pro" panose="020B0604030504040204" pitchFamily="34" charset="0"/>
              </a:rPr>
              <a:t/>
            </a:r>
            <a:br>
              <a:rPr lang="en-GB" dirty="0">
                <a:latin typeface="Verdana Pro" panose="020B0604030504040204" pitchFamily="34" charset="0"/>
              </a:rPr>
            </a:br>
            <a:endParaRPr lang="en-GB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8D82CD-FAEB-453C-A634-21ED06AEE33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843173" y="2203503"/>
            <a:ext cx="2014650" cy="1529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71DBA-04F7-4832-8495-452882D88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6" t="13174" r="15127" b="12179"/>
          <a:stretch/>
        </p:blipFill>
        <p:spPr>
          <a:xfrm>
            <a:off x="7596336" y="393993"/>
            <a:ext cx="1270073" cy="166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D8F111-BAA2-4393-B238-8351CCAF2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58" y="2194983"/>
            <a:ext cx="1656184" cy="1522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077072"/>
            <a:ext cx="2448272" cy="1433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513" t="11762" r="10346"/>
          <a:stretch/>
        </p:blipFill>
        <p:spPr>
          <a:xfrm>
            <a:off x="4970053" y="404664"/>
            <a:ext cx="2304256" cy="1650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864" y="2203503"/>
            <a:ext cx="2304256" cy="1539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31" y="4005064"/>
            <a:ext cx="1660465" cy="22139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6006" y="4254348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</a:rPr>
              <a:t>Q. What could they do </a:t>
            </a:r>
            <a:r>
              <a:rPr lang="en-GB" sz="2800" b="1" dirty="0" smtClean="0">
                <a:latin typeface="Arial" panose="020B0604020202020204" pitchFamily="34" charset="0"/>
              </a:rPr>
              <a:t>to </a:t>
            </a:r>
            <a:r>
              <a:rPr lang="en-GB" sz="2800" b="1" dirty="0">
                <a:latin typeface="Arial" panose="020B0604020202020204" pitchFamily="34" charset="0"/>
              </a:rPr>
              <a:t>cope with this loss? </a:t>
            </a:r>
          </a:p>
        </p:txBody>
      </p:sp>
    </p:spTree>
    <p:extLst>
      <p:ext uri="{BB962C8B-B14F-4D97-AF65-F5344CB8AC3E}">
        <p14:creationId xmlns:p14="http://schemas.microsoft.com/office/powerpoint/2010/main" val="206426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BBA3-8BB3-47B5-B731-C4548416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476672"/>
            <a:ext cx="8229600" cy="864096"/>
          </a:xfrm>
        </p:spPr>
        <p:txBody>
          <a:bodyPr/>
          <a:lstStyle/>
          <a:p>
            <a:r>
              <a:rPr lang="en-GB" sz="4000" dirty="0"/>
              <a:t>Feelings and loss and grief</a:t>
            </a:r>
            <a:r>
              <a:rPr lang="en-GB" dirty="0">
                <a:latin typeface="Verdana Pro" panose="020B0604030504040204" pitchFamily="34" charset="0"/>
              </a:rPr>
              <a:t/>
            </a:r>
            <a:br>
              <a:rPr lang="en-GB" dirty="0">
                <a:latin typeface="Verdana Pro" panose="020B0604030504040204" pitchFamily="34" charset="0"/>
              </a:rPr>
            </a:br>
            <a:endParaRPr lang="en-GB" dirty="0">
              <a:latin typeface="Verdana Pro" panose="020B060403050404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9BED5A-16F6-4FD7-87AC-720F4788A2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576" y="1484784"/>
            <a:ext cx="3631477" cy="39696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A36A9-AF02-4177-B8A0-6B951605B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484784"/>
            <a:ext cx="3975298" cy="4246072"/>
          </a:xfrm>
        </p:spPr>
        <p:txBody>
          <a:bodyPr>
            <a:normAutofit/>
          </a:bodyPr>
          <a:lstStyle/>
          <a:p>
            <a:r>
              <a:rPr lang="en-GB" sz="2400" dirty="0"/>
              <a:t>Losing a treasured object or useful possession can be annoying, painful and upsetting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/>
              <a:t>This gives us a tiny glimpse into how painful the feelings of loss are when a pet or person dies.</a:t>
            </a:r>
          </a:p>
        </p:txBody>
      </p:sp>
    </p:spTree>
    <p:extLst>
      <p:ext uri="{BB962C8B-B14F-4D97-AF65-F5344CB8AC3E}">
        <p14:creationId xmlns:p14="http://schemas.microsoft.com/office/powerpoint/2010/main" val="20399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6576F-8C2F-404A-97A6-B89CD706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66" y="330685"/>
            <a:ext cx="8229600" cy="1143000"/>
          </a:xfrm>
        </p:spPr>
        <p:txBody>
          <a:bodyPr/>
          <a:lstStyle/>
          <a:p>
            <a:r>
              <a:rPr lang="en-GB" sz="4000" dirty="0"/>
              <a:t>Let’s warm up our thinking!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C047A-4348-4A90-96FC-48BBC5796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966" y="1545907"/>
            <a:ext cx="4553082" cy="3773015"/>
          </a:xfrm>
        </p:spPr>
        <p:txBody>
          <a:bodyPr>
            <a:normAutofit fontScale="47500" lnSpcReduction="20000"/>
          </a:bodyPr>
          <a:lstStyle/>
          <a:p>
            <a:r>
              <a:rPr lang="en-GB" sz="4200" dirty="0"/>
              <a:t>The child has lost their </a:t>
            </a:r>
            <a:r>
              <a:rPr lang="en-GB" sz="4200" dirty="0" smtClean="0"/>
              <a:t>teddy.</a:t>
            </a:r>
          </a:p>
          <a:p>
            <a:endParaRPr lang="en-GB" sz="1600" dirty="0"/>
          </a:p>
          <a:p>
            <a:r>
              <a:rPr lang="en-GB" sz="4200" dirty="0" err="1"/>
              <a:t>Tadek</a:t>
            </a:r>
            <a:r>
              <a:rPr lang="en-GB" sz="4200" dirty="0"/>
              <a:t> lost his </a:t>
            </a:r>
            <a:r>
              <a:rPr lang="en-GB" sz="4200" dirty="0" smtClean="0"/>
              <a:t>dog.</a:t>
            </a:r>
            <a:endParaRPr lang="en-GB" sz="3600" dirty="0" smtClean="0"/>
          </a:p>
          <a:p>
            <a:endParaRPr lang="en-GB" sz="1600" dirty="0"/>
          </a:p>
          <a:p>
            <a:r>
              <a:rPr lang="en-GB" sz="4200" dirty="0"/>
              <a:t>We lost four months of school during </a:t>
            </a:r>
            <a:r>
              <a:rPr lang="en-GB" sz="4200" dirty="0" smtClean="0"/>
              <a:t>COVID-19.</a:t>
            </a:r>
          </a:p>
          <a:p>
            <a:endParaRPr lang="en-GB" sz="1800" dirty="0"/>
          </a:p>
          <a:p>
            <a:r>
              <a:rPr lang="en-GB" sz="4200" dirty="0"/>
              <a:t>Ahmed lost his </a:t>
            </a:r>
            <a:r>
              <a:rPr lang="en-GB" sz="4200" dirty="0" smtClean="0"/>
              <a:t>grandfather.</a:t>
            </a:r>
          </a:p>
          <a:p>
            <a:endParaRPr lang="en-GB" sz="1800" dirty="0"/>
          </a:p>
          <a:p>
            <a:r>
              <a:rPr lang="en-GB" sz="4200" dirty="0"/>
              <a:t>Paulina got lost in the </a:t>
            </a:r>
            <a:r>
              <a:rPr lang="en-GB" sz="4200" dirty="0" smtClean="0"/>
              <a:t>supermarket.</a:t>
            </a:r>
          </a:p>
          <a:p>
            <a:endParaRPr lang="en-GB" sz="1800" dirty="0"/>
          </a:p>
          <a:p>
            <a:r>
              <a:rPr lang="en-GB" sz="4200" dirty="0"/>
              <a:t>Sam was feeling a bit lost with his maths </a:t>
            </a:r>
            <a:r>
              <a:rPr lang="en-GB" sz="4200" dirty="0" smtClean="0"/>
              <a:t>homework.</a:t>
            </a:r>
          </a:p>
          <a:p>
            <a:endParaRPr lang="en-GB" sz="2000" dirty="0"/>
          </a:p>
          <a:p>
            <a:r>
              <a:rPr lang="en-GB" sz="4200" dirty="0"/>
              <a:t>Daniel lost his front teeth after an </a:t>
            </a:r>
            <a:r>
              <a:rPr lang="en-GB" sz="4200" dirty="0" smtClean="0"/>
              <a:t>accident.</a:t>
            </a:r>
            <a:endParaRPr lang="en-GB" sz="4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DC35D-2FCE-4725-B3C4-53C971A7BD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0072" y="1755694"/>
            <a:ext cx="3719241" cy="3263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966" y="5157192"/>
            <a:ext cx="74590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endParaRPr lang="en-GB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" panose="020B0604020202020204" pitchFamily="34" charset="0"/>
              </a:rPr>
              <a:t>Discuss with your talk-partner what these sentences mean.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Winston's Wish branded presentation template [Compatibility Mode]" id="{4C6D5459-9617-4DB3-B30F-6C0F99AAD20E}" vid="{4093FE8E-954D-44B2-ADEA-756B21CD27C7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Winston's Wish branded presentation template [Compatibility Mode]" id="{4C6D5459-9617-4DB3-B30F-6C0F99AAD20E}" vid="{C1819133-670B-48C7-A47B-52DF58CB4D00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Winston's Wish branded presentation template [Compatibility Mode]" id="{4C6D5459-9617-4DB3-B30F-6C0F99AAD20E}" vid="{2ADB5304-877B-4995-BF1F-AE5C5D35A67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Winston's Wish branded presentation template [Compatibility Mode]" id="{4C6D5459-9617-4DB3-B30F-6C0F99AAD20E}" vid="{F1755C81-1441-4F55-94A6-007CDF148E34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Winston's Wish branded presentation template [Compatibility Mode]" id="{4C6D5459-9617-4DB3-B30F-6C0F99AAD20E}" vid="{1C00DF4D-870C-427F-BE2A-76C6857CC445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Winston's Wish branded presentation template [Compatibility Mode]" id="{4C6D5459-9617-4DB3-B30F-6C0F99AAD20E}" vid="{933E3569-D000-4DA9-95D5-4A1B3C0E84BE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Winston's Wish branded presentation template [Compatibility Mode]" id="{4C6D5459-9617-4DB3-B30F-6C0F99AAD20E}" vid="{C9996819-66CD-46A6-A071-1D5DE9F410B6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Winston's Wish branded presentation template [Compatibility Mode]" id="{4C6D5459-9617-4DB3-B30F-6C0F99AAD20E}" vid="{2ADB5304-877B-4995-BF1F-AE5C5D35A67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DEB47878903342810CF02829FFA0E7" ma:contentTypeVersion="12" ma:contentTypeDescription="Create a new document." ma:contentTypeScope="" ma:versionID="aa611ecca9d0172ad3ec9739686e32f4">
  <xsd:schema xmlns:xsd="http://www.w3.org/2001/XMLSchema" xmlns:xs="http://www.w3.org/2001/XMLSchema" xmlns:p="http://schemas.microsoft.com/office/2006/metadata/properties" xmlns:ns2="f1255090-0f62-4f8d-a3b3-36bd515d8618" xmlns:ns3="bb93dc69-2619-4435-997b-af86ae6960fb" targetNamespace="http://schemas.microsoft.com/office/2006/metadata/properties" ma:root="true" ma:fieldsID="e005f4b18bd4f6a4fa5011104b854956" ns2:_="" ns3:_="">
    <xsd:import namespace="f1255090-0f62-4f8d-a3b3-36bd515d8618"/>
    <xsd:import namespace="bb93dc69-2619-4435-997b-af86ae6960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55090-0f62-4f8d-a3b3-36bd515d86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3dc69-2619-4435-997b-af86ae6960f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A96E4F-C3BE-400B-9FAC-DDD4D5D05984}">
  <ds:schemaRefs>
    <ds:schemaRef ds:uri="http://schemas.microsoft.com/office/2006/documentManagement/types"/>
    <ds:schemaRef ds:uri="056d6ac5-45a3-4f86-af41-212854fd1a5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a7abf4c-3fc0-4685-bbf9-7cdc551a768b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A19886F-876D-4B64-8CE6-375B32CBE3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DB7194-EA70-44BA-A10E-A9E009FB8598}"/>
</file>

<file path=docProps/app.xml><?xml version="1.0" encoding="utf-8"?>
<Properties xmlns="http://schemas.openxmlformats.org/officeDocument/2006/extended-properties" xmlns:vt="http://schemas.openxmlformats.org/officeDocument/2006/docPropsVTypes">
  <Template>2017 Winston's Wish branded presentation template</Template>
  <TotalTime>810</TotalTime>
  <Words>791</Words>
  <Application>Microsoft Office PowerPoint</Application>
  <PresentationFormat>On-screen Show (4:3)</PresentationFormat>
  <Paragraphs>123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Verdana</vt:lpstr>
      <vt:lpstr>Verdana Pro</vt:lpstr>
      <vt:lpstr>Custom Design</vt:lpstr>
      <vt:lpstr>Office Theme</vt:lpstr>
      <vt:lpstr>1_Custom Design</vt:lpstr>
      <vt:lpstr>1_Office Theme</vt:lpstr>
      <vt:lpstr>2_Office Theme</vt:lpstr>
      <vt:lpstr>3_Office Theme</vt:lpstr>
      <vt:lpstr>4_Office Theme</vt:lpstr>
      <vt:lpstr>2_Custom Design</vt:lpstr>
      <vt:lpstr>Learning about loss and bereavement</vt:lpstr>
      <vt:lpstr>Lesson 1</vt:lpstr>
      <vt:lpstr>How can we make sure everyone feels safe and valued in this lesson?</vt:lpstr>
      <vt:lpstr>How can we make sure everyone feels safe and valued in this lesson?</vt:lpstr>
      <vt:lpstr>How is Michael Rosen feeling?</vt:lpstr>
      <vt:lpstr>What objects do we lose?</vt:lpstr>
      <vt:lpstr>PowerPoint Presentation</vt:lpstr>
      <vt:lpstr>Feelings and loss and grief </vt:lpstr>
      <vt:lpstr>Let’s warm up our thinking!</vt:lpstr>
      <vt:lpstr>Match the words and definitions</vt:lpstr>
      <vt:lpstr>Match the words and definitions</vt:lpstr>
      <vt:lpstr>Growing our understanding of the feelings of grief and loss</vt:lpstr>
      <vt:lpstr>First responses</vt:lpstr>
      <vt:lpstr>Let’s fill our bottles</vt:lpstr>
      <vt:lpstr>Do you agree or disagree?</vt:lpstr>
      <vt:lpstr>At the end of the story the young girl unlocks her heart from the bottle and re-discovers her joy and curiosity in the world.</vt:lpstr>
      <vt:lpstr>How has our learning grown today?</vt:lpstr>
      <vt:lpstr>It’s OK to ask for help</vt:lpstr>
      <vt:lpstr>Let’s do some calming breathing to finish our lesson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ABOUT LOSS AND BEREAVEMENT</dc:title>
  <dc:creator>Winston's Wish</dc:creator>
  <cp:lastModifiedBy>Susie Gallagher</cp:lastModifiedBy>
  <cp:revision>42</cp:revision>
  <dcterms:created xsi:type="dcterms:W3CDTF">2020-09-25T09:18:45Z</dcterms:created>
  <dcterms:modified xsi:type="dcterms:W3CDTF">2020-11-05T13:04:08Z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0x01010088DEB47878903342810CF02829FFA0E7</vt:lpwstr>
  </property>
</Properties>
</file>